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3" roundtripDataSignature="AMtx7mh65PKwIl+i1K+9hmjXBXA5Y4vo9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2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2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2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8"/>
          <p:cNvSpPr/>
          <p:nvPr>
            <p:ph idx="2" type="pic"/>
          </p:nvPr>
        </p:nvSpPr>
        <p:spPr>
          <a:xfrm>
            <a:off x="5183188" y="987425"/>
            <a:ext cx="6172200" cy="4873625"/>
          </a:xfrm>
          <a:prstGeom prst="rect">
            <a:avLst/>
          </a:prstGeom>
          <a:noFill/>
          <a:ln>
            <a:noFill/>
          </a:ln>
        </p:spPr>
      </p:sp>
      <p:sp>
        <p:nvSpPr>
          <p:cNvPr id="64" name="Google Shape;64;p2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12.png"/><Relationship Id="rId11" Type="http://schemas.openxmlformats.org/officeDocument/2006/relationships/image" Target="../media/image14.png"/><Relationship Id="rId10" Type="http://schemas.openxmlformats.org/officeDocument/2006/relationships/image" Target="../media/image23.png"/><Relationship Id="rId12" Type="http://schemas.openxmlformats.org/officeDocument/2006/relationships/image" Target="../media/image25.png"/><Relationship Id="rId9" Type="http://schemas.openxmlformats.org/officeDocument/2006/relationships/image" Target="../media/image20.png"/><Relationship Id="rId5" Type="http://schemas.openxmlformats.org/officeDocument/2006/relationships/image" Target="../media/image19.png"/><Relationship Id="rId6" Type="http://schemas.openxmlformats.org/officeDocument/2006/relationships/image" Target="../media/image16.png"/><Relationship Id="rId7" Type="http://schemas.openxmlformats.org/officeDocument/2006/relationships/image" Target="../media/image15.png"/><Relationship Id="rId8"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24.png"/><Relationship Id="rId5"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www.cs.cmu.edu/~quake/triangle.html" TargetMode="Externa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7.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30.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a:t>Triangle Mesh Renormalization</a:t>
            </a:r>
            <a:br>
              <a:rPr lang="en-US"/>
            </a:br>
            <a:r>
              <a:rPr lang="en-US"/>
              <a:t>Using Physical Principles</a:t>
            </a:r>
            <a:endParaRPr/>
          </a:p>
        </p:txBody>
      </p:sp>
      <p:sp>
        <p:nvSpPr>
          <p:cNvPr id="85" name="Google Shape;85;p1"/>
          <p:cNvSpPr txBox="1"/>
          <p:nvPr>
            <p:ph idx="1" type="subTitle"/>
          </p:nvPr>
        </p:nvSpPr>
        <p:spPr>
          <a:xfrm>
            <a:off x="1524000" y="4413404"/>
            <a:ext cx="9144000" cy="1655762"/>
          </a:xfrm>
          <a:prstGeom prst="rect">
            <a:avLst/>
          </a:prstGeom>
          <a:noFill/>
          <a:ln>
            <a:noFill/>
          </a:ln>
        </p:spPr>
        <p:txBody>
          <a:bodyPr anchorCtr="0" anchor="t" bIns="45700" lIns="91425" spcFirstLastPara="1" rIns="91425" wrap="square" tIns="45700">
            <a:normAutofit lnSpcReduction="20000"/>
          </a:bodyPr>
          <a:lstStyle/>
          <a:p>
            <a:pPr indent="0" lvl="0" marL="0" rtl="0" algn="ctr">
              <a:lnSpc>
                <a:spcPct val="90000"/>
              </a:lnSpc>
              <a:spcBef>
                <a:spcPts val="0"/>
              </a:spcBef>
              <a:spcAft>
                <a:spcPts val="0"/>
              </a:spcAft>
              <a:buClr>
                <a:schemeClr val="dk1"/>
              </a:buClr>
              <a:buSzPts val="2400"/>
              <a:buNone/>
            </a:pPr>
            <a:r>
              <a:rPr lang="en-US"/>
              <a:t>Presenters: Emmanuel Arturo Hernandez and Colin Minhquan Pham </a:t>
            </a:r>
            <a:endParaRPr/>
          </a:p>
          <a:p>
            <a:pPr indent="0" lvl="0" marL="0" rtl="0" algn="ctr">
              <a:lnSpc>
                <a:spcPct val="90000"/>
              </a:lnSpc>
              <a:spcBef>
                <a:spcPts val="0"/>
              </a:spcBef>
              <a:spcAft>
                <a:spcPts val="0"/>
              </a:spcAft>
              <a:buClr>
                <a:schemeClr val="dk1"/>
              </a:buClr>
              <a:buSzPts val="2400"/>
              <a:buNone/>
            </a:pPr>
            <a:r>
              <a:t/>
            </a:r>
            <a:endParaRPr/>
          </a:p>
          <a:p>
            <a:pPr indent="0" lvl="0" marL="0" rtl="0" algn="ctr">
              <a:lnSpc>
                <a:spcPct val="90000"/>
              </a:lnSpc>
              <a:spcBef>
                <a:spcPts val="0"/>
              </a:spcBef>
              <a:spcAft>
                <a:spcPts val="0"/>
              </a:spcAft>
              <a:buClr>
                <a:schemeClr val="dk1"/>
              </a:buClr>
              <a:buSzPts val="2400"/>
              <a:buNone/>
            </a:pPr>
            <a:r>
              <a:rPr lang="en-US"/>
              <a:t>Mentor: Lan Pham</a:t>
            </a:r>
            <a:endParaRPr/>
          </a:p>
          <a:p>
            <a:pPr indent="0" lvl="0" marL="0" rtl="0" algn="ctr">
              <a:lnSpc>
                <a:spcPct val="90000"/>
              </a:lnSpc>
              <a:spcBef>
                <a:spcPts val="1000"/>
              </a:spcBef>
              <a:spcAft>
                <a:spcPts val="0"/>
              </a:spcAft>
              <a:buClr>
                <a:schemeClr val="dk1"/>
              </a:buClr>
              <a:buSzPts val="2400"/>
              <a:buNone/>
            </a:pPr>
            <a:r>
              <a:rPr lang="en-US"/>
              <a:t>Department of Mathematics</a:t>
            </a:r>
            <a:endParaRPr/>
          </a:p>
          <a:p>
            <a:pPr indent="0" lvl="0" marL="0" rtl="0" algn="ctr">
              <a:lnSpc>
                <a:spcPct val="90000"/>
              </a:lnSpc>
              <a:spcBef>
                <a:spcPts val="1000"/>
              </a:spcBef>
              <a:spcAft>
                <a:spcPts val="0"/>
              </a:spcAft>
              <a:buClr>
                <a:schemeClr val="dk1"/>
              </a:buClr>
              <a:buSzPts val="2400"/>
              <a:buNone/>
            </a:pPr>
            <a:r>
              <a:rPr lang="en-US"/>
              <a:t>Irvine Valley College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Methodology – Physics based approach</a:t>
            </a:r>
            <a:endParaRPr/>
          </a:p>
        </p:txBody>
      </p:sp>
      <p:sp>
        <p:nvSpPr>
          <p:cNvPr id="150" name="Google Shape;150;p10"/>
          <p:cNvSpPr txBox="1"/>
          <p:nvPr>
            <p:ph idx="1" type="body"/>
          </p:nvPr>
        </p:nvSpPr>
        <p:spPr>
          <a:xfrm>
            <a:off x="838200" y="1825625"/>
            <a:ext cx="5163355"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Given the region R with a triangulation T.</a:t>
            </a:r>
            <a:endParaRPr/>
          </a:p>
          <a:p>
            <a:pPr indent="-228600" lvl="1" marL="685800" rtl="0" algn="l">
              <a:lnSpc>
                <a:spcPct val="90000"/>
              </a:lnSpc>
              <a:spcBef>
                <a:spcPts val="500"/>
              </a:spcBef>
              <a:spcAft>
                <a:spcPts val="0"/>
              </a:spcAft>
              <a:buClr>
                <a:schemeClr val="dk1"/>
              </a:buClr>
              <a:buSzPts val="2400"/>
              <a:buChar char="•"/>
            </a:pPr>
            <a:r>
              <a:rPr lang="en-US"/>
              <a:t>Region R is a triangle modeled by the set of points</a:t>
            </a:r>
            <a:endParaRPr/>
          </a:p>
          <a:p>
            <a:pPr indent="0" lvl="1" marL="457200" rtl="0" algn="l">
              <a:lnSpc>
                <a:spcPct val="90000"/>
              </a:lnSpc>
              <a:spcBef>
                <a:spcPts val="500"/>
              </a:spcBef>
              <a:spcAft>
                <a:spcPts val="0"/>
              </a:spcAft>
              <a:buClr>
                <a:schemeClr val="dk1"/>
              </a:buClr>
              <a:buSzPts val="2400"/>
              <a:buNone/>
            </a:pPr>
            <a:r>
              <a:t/>
            </a:r>
            <a:endParaRPr/>
          </a:p>
          <a:p>
            <a:pPr indent="-76200" lvl="1" marL="685800" rtl="0" algn="l">
              <a:lnSpc>
                <a:spcPct val="90000"/>
              </a:lnSpc>
              <a:spcBef>
                <a:spcPts val="500"/>
              </a:spcBef>
              <a:spcAft>
                <a:spcPts val="0"/>
              </a:spcAft>
              <a:buClr>
                <a:schemeClr val="dk1"/>
              </a:buClr>
              <a:buSzPts val="2400"/>
              <a:buNone/>
            </a:pPr>
            <a:r>
              <a:t/>
            </a:r>
            <a:endParaRPr/>
          </a:p>
          <a:p>
            <a:pPr indent="-228600" lvl="1" marL="685800" rtl="0" algn="l">
              <a:lnSpc>
                <a:spcPct val="90000"/>
              </a:lnSpc>
              <a:spcBef>
                <a:spcPts val="500"/>
              </a:spcBef>
              <a:spcAft>
                <a:spcPts val="0"/>
              </a:spcAft>
              <a:buClr>
                <a:schemeClr val="dk1"/>
              </a:buClr>
              <a:buSzPts val="2400"/>
              <a:buChar char="•"/>
            </a:pPr>
            <a:r>
              <a:rPr lang="en-US"/>
              <a:t>T is a triangulation of R given by </a:t>
            </a:r>
            <a:endParaRPr/>
          </a:p>
          <a:p>
            <a:pPr indent="0" lvl="1" marL="457200" rtl="0" algn="l">
              <a:lnSpc>
                <a:spcPct val="90000"/>
              </a:lnSpc>
              <a:spcBef>
                <a:spcPts val="500"/>
              </a:spcBef>
              <a:spcAft>
                <a:spcPts val="0"/>
              </a:spcAft>
              <a:buClr>
                <a:schemeClr val="dk1"/>
              </a:buClr>
              <a:buSzPts val="2400"/>
              <a:buNone/>
            </a:pPr>
            <a:r>
              <a:t/>
            </a:r>
            <a:endParaRPr/>
          </a:p>
          <a:p>
            <a:pPr indent="0" lvl="0" marL="0" rtl="0" algn="l">
              <a:lnSpc>
                <a:spcPct val="90000"/>
              </a:lnSpc>
              <a:spcBef>
                <a:spcPts val="1000"/>
              </a:spcBef>
              <a:spcAft>
                <a:spcPts val="0"/>
              </a:spcAft>
              <a:buClr>
                <a:schemeClr val="dk1"/>
              </a:buClr>
              <a:buSzPts val="2800"/>
              <a:buNone/>
            </a:pPr>
            <a:r>
              <a:t/>
            </a:r>
            <a:endParaRPr/>
          </a:p>
        </p:txBody>
      </p:sp>
      <p:pic>
        <p:nvPicPr>
          <p:cNvPr id="151" name="Google Shape;151;p10"/>
          <p:cNvPicPr preferRelativeResize="0"/>
          <p:nvPr/>
        </p:nvPicPr>
        <p:blipFill rotWithShape="1">
          <a:blip r:embed="rId3">
            <a:alphaModFix/>
          </a:blip>
          <a:srcRect b="0" l="0" r="0" t="0"/>
          <a:stretch/>
        </p:blipFill>
        <p:spPr>
          <a:xfrm>
            <a:off x="5689309" y="1690688"/>
            <a:ext cx="5968754" cy="4761590"/>
          </a:xfrm>
          <a:prstGeom prst="rect">
            <a:avLst/>
          </a:prstGeom>
          <a:noFill/>
          <a:ln>
            <a:noFill/>
          </a:ln>
        </p:spPr>
      </p:pic>
      <p:pic>
        <p:nvPicPr>
          <p:cNvPr id="152" name="Google Shape;152;p10"/>
          <p:cNvPicPr preferRelativeResize="0"/>
          <p:nvPr/>
        </p:nvPicPr>
        <p:blipFill rotWithShape="1">
          <a:blip r:embed="rId4">
            <a:alphaModFix/>
          </a:blip>
          <a:srcRect b="0" l="0" r="0" t="0"/>
          <a:stretch/>
        </p:blipFill>
        <p:spPr>
          <a:xfrm>
            <a:off x="1965738" y="4670729"/>
            <a:ext cx="2908278" cy="567843"/>
          </a:xfrm>
          <a:prstGeom prst="rect">
            <a:avLst/>
          </a:prstGeom>
          <a:noFill/>
          <a:ln>
            <a:noFill/>
          </a:ln>
        </p:spPr>
      </p:pic>
      <p:pic>
        <p:nvPicPr>
          <p:cNvPr id="153" name="Google Shape;153;p10"/>
          <p:cNvPicPr preferRelativeResize="0"/>
          <p:nvPr/>
        </p:nvPicPr>
        <p:blipFill rotWithShape="1">
          <a:blip r:embed="rId5">
            <a:alphaModFix/>
          </a:blip>
          <a:srcRect b="0" l="0" r="0" t="0"/>
          <a:stretch/>
        </p:blipFill>
        <p:spPr>
          <a:xfrm>
            <a:off x="7131742" y="3752467"/>
            <a:ext cx="581025" cy="647700"/>
          </a:xfrm>
          <a:prstGeom prst="rect">
            <a:avLst/>
          </a:prstGeom>
          <a:noFill/>
          <a:ln>
            <a:noFill/>
          </a:ln>
        </p:spPr>
      </p:pic>
      <p:pic>
        <p:nvPicPr>
          <p:cNvPr id="154" name="Google Shape;154;p10"/>
          <p:cNvPicPr preferRelativeResize="0"/>
          <p:nvPr/>
        </p:nvPicPr>
        <p:blipFill rotWithShape="1">
          <a:blip r:embed="rId6">
            <a:alphaModFix/>
          </a:blip>
          <a:srcRect b="0" l="0" r="0" t="0"/>
          <a:stretch/>
        </p:blipFill>
        <p:spPr>
          <a:xfrm>
            <a:off x="8547679" y="3592650"/>
            <a:ext cx="590550" cy="581025"/>
          </a:xfrm>
          <a:prstGeom prst="rect">
            <a:avLst/>
          </a:prstGeom>
          <a:noFill/>
          <a:ln>
            <a:noFill/>
          </a:ln>
        </p:spPr>
      </p:pic>
      <p:pic>
        <p:nvPicPr>
          <p:cNvPr id="155" name="Google Shape;155;p10"/>
          <p:cNvPicPr preferRelativeResize="0"/>
          <p:nvPr/>
        </p:nvPicPr>
        <p:blipFill rotWithShape="1">
          <a:blip r:embed="rId7">
            <a:alphaModFix/>
          </a:blip>
          <a:srcRect b="0" l="0" r="0" t="0"/>
          <a:stretch/>
        </p:blipFill>
        <p:spPr>
          <a:xfrm>
            <a:off x="8168861" y="5055495"/>
            <a:ext cx="504825" cy="533400"/>
          </a:xfrm>
          <a:prstGeom prst="rect">
            <a:avLst/>
          </a:prstGeom>
          <a:noFill/>
          <a:ln>
            <a:noFill/>
          </a:ln>
        </p:spPr>
      </p:pic>
      <p:pic>
        <p:nvPicPr>
          <p:cNvPr id="156" name="Google Shape;156;p10"/>
          <p:cNvPicPr preferRelativeResize="0"/>
          <p:nvPr/>
        </p:nvPicPr>
        <p:blipFill rotWithShape="1">
          <a:blip r:embed="rId8">
            <a:alphaModFix/>
          </a:blip>
          <a:srcRect b="0" l="0" r="0" t="0"/>
          <a:stretch/>
        </p:blipFill>
        <p:spPr>
          <a:xfrm>
            <a:off x="7222475" y="1690688"/>
            <a:ext cx="379739" cy="434974"/>
          </a:xfrm>
          <a:prstGeom prst="rect">
            <a:avLst/>
          </a:prstGeom>
          <a:noFill/>
          <a:ln>
            <a:noFill/>
          </a:ln>
        </p:spPr>
      </p:pic>
      <p:pic>
        <p:nvPicPr>
          <p:cNvPr id="157" name="Google Shape;157;p10"/>
          <p:cNvPicPr preferRelativeResize="0"/>
          <p:nvPr/>
        </p:nvPicPr>
        <p:blipFill rotWithShape="1">
          <a:blip r:embed="rId9">
            <a:alphaModFix/>
          </a:blip>
          <a:srcRect b="0" l="0" r="0" t="0"/>
          <a:stretch/>
        </p:blipFill>
        <p:spPr>
          <a:xfrm>
            <a:off x="5741797" y="5924282"/>
            <a:ext cx="354203" cy="387618"/>
          </a:xfrm>
          <a:prstGeom prst="rect">
            <a:avLst/>
          </a:prstGeom>
          <a:noFill/>
          <a:ln>
            <a:noFill/>
          </a:ln>
        </p:spPr>
      </p:pic>
      <p:pic>
        <p:nvPicPr>
          <p:cNvPr id="158" name="Google Shape;158;p10"/>
          <p:cNvPicPr preferRelativeResize="0"/>
          <p:nvPr/>
        </p:nvPicPr>
        <p:blipFill rotWithShape="1">
          <a:blip r:embed="rId10">
            <a:alphaModFix/>
          </a:blip>
          <a:srcRect b="0" l="0" r="0" t="0"/>
          <a:stretch/>
        </p:blipFill>
        <p:spPr>
          <a:xfrm>
            <a:off x="11369361" y="5238572"/>
            <a:ext cx="380312" cy="401839"/>
          </a:xfrm>
          <a:prstGeom prst="rect">
            <a:avLst/>
          </a:prstGeom>
          <a:noFill/>
          <a:ln>
            <a:noFill/>
          </a:ln>
        </p:spPr>
      </p:pic>
      <p:pic>
        <p:nvPicPr>
          <p:cNvPr id="159" name="Google Shape;159;p10"/>
          <p:cNvPicPr preferRelativeResize="0"/>
          <p:nvPr/>
        </p:nvPicPr>
        <p:blipFill rotWithShape="1">
          <a:blip r:embed="rId11">
            <a:alphaModFix/>
          </a:blip>
          <a:srcRect b="0" l="0" r="0" t="0"/>
          <a:stretch/>
        </p:blipFill>
        <p:spPr>
          <a:xfrm>
            <a:off x="8361172" y="4436017"/>
            <a:ext cx="358663" cy="358663"/>
          </a:xfrm>
          <a:prstGeom prst="rect">
            <a:avLst/>
          </a:prstGeom>
          <a:noFill/>
          <a:ln>
            <a:noFill/>
          </a:ln>
        </p:spPr>
      </p:pic>
      <p:pic>
        <p:nvPicPr>
          <p:cNvPr id="160" name="Google Shape;160;p10"/>
          <p:cNvPicPr preferRelativeResize="0"/>
          <p:nvPr/>
        </p:nvPicPr>
        <p:blipFill rotWithShape="1">
          <a:blip r:embed="rId12">
            <a:alphaModFix/>
          </a:blip>
          <a:srcRect b="0" l="0" r="0" t="0"/>
          <a:stretch/>
        </p:blipFill>
        <p:spPr>
          <a:xfrm>
            <a:off x="2196922" y="3414330"/>
            <a:ext cx="2271467" cy="57804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Repulsive Electrostatic Force</a:t>
            </a:r>
            <a:endParaRPr/>
          </a:p>
        </p:txBody>
      </p:sp>
      <p:pic>
        <p:nvPicPr>
          <p:cNvPr id="166" name="Google Shape;166;p11"/>
          <p:cNvPicPr preferRelativeResize="0"/>
          <p:nvPr>
            <p:ph idx="1" type="body"/>
          </p:nvPr>
        </p:nvPicPr>
        <p:blipFill rotWithShape="1">
          <a:blip r:embed="rId3">
            <a:alphaModFix/>
          </a:blip>
          <a:srcRect b="0" l="0" r="0" t="0"/>
          <a:stretch/>
        </p:blipFill>
        <p:spPr>
          <a:xfrm>
            <a:off x="5830617" y="1521975"/>
            <a:ext cx="6249765" cy="4985768"/>
          </a:xfrm>
          <a:prstGeom prst="rect">
            <a:avLst/>
          </a:prstGeom>
          <a:noFill/>
          <a:ln>
            <a:noFill/>
          </a:ln>
        </p:spPr>
      </p:pic>
      <p:sp>
        <p:nvSpPr>
          <p:cNvPr id="167" name="Google Shape;167;p11"/>
          <p:cNvSpPr txBox="1"/>
          <p:nvPr/>
        </p:nvSpPr>
        <p:spPr>
          <a:xfrm>
            <a:off x="838200" y="1825624"/>
            <a:ext cx="5356538" cy="4600933"/>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b="1" lang="en-US" sz="2800">
                <a:solidFill>
                  <a:schemeClr val="dk1"/>
                </a:solidFill>
                <a:latin typeface="Calibri"/>
                <a:ea typeface="Calibri"/>
                <a:cs typeface="Calibri"/>
                <a:sym typeface="Calibri"/>
              </a:rPr>
              <a:t>GOAL: to keep interior points inside R</a:t>
            </a:r>
            <a:endParaRPr/>
          </a:p>
          <a:p>
            <a:pPr indent="-228600" lvl="0" marL="228600" marR="0" rtl="0" algn="l">
              <a:lnSpc>
                <a:spcPct val="90000"/>
              </a:lnSpc>
              <a:spcBef>
                <a:spcPts val="100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Add virtual points (in red) along the boundary and model these points as point charges.</a:t>
            </a:r>
            <a:endParaRPr/>
          </a:p>
          <a:p>
            <a:pPr indent="-228600" lvl="0" marL="228600" marR="0" rtl="0" algn="l">
              <a:lnSpc>
                <a:spcPct val="90000"/>
              </a:lnSpc>
              <a:spcBef>
                <a:spcPts val="100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Interior points are modeled also as point charges.</a:t>
            </a:r>
            <a:endParaRPr/>
          </a:p>
          <a:p>
            <a:pPr indent="-228600" lvl="0" marL="228600" marR="0" rtl="0" algn="l">
              <a:lnSpc>
                <a:spcPct val="90000"/>
              </a:lnSpc>
              <a:spcBef>
                <a:spcPts val="100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Electrostatic charges will repel to keep interior points inside R</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2"/>
          <p:cNvSpPr txBox="1"/>
          <p:nvPr>
            <p:ph type="title"/>
          </p:nvPr>
        </p:nvSpPr>
        <p:spPr>
          <a:xfrm>
            <a:off x="838200" y="133303"/>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Physics-based Modeling</a:t>
            </a:r>
            <a:endParaRPr/>
          </a:p>
        </p:txBody>
      </p:sp>
      <p:sp>
        <p:nvSpPr>
          <p:cNvPr id="173" name="Google Shape;173;p12"/>
          <p:cNvSpPr txBox="1"/>
          <p:nvPr>
            <p:ph idx="1" type="body"/>
          </p:nvPr>
        </p:nvSpPr>
        <p:spPr>
          <a:xfrm>
            <a:off x="838200" y="1596980"/>
            <a:ext cx="10515600" cy="4906851"/>
          </a:xfrm>
          <a:prstGeom prst="rect">
            <a:avLst/>
          </a:prstGeom>
          <a:noFill/>
          <a:ln>
            <a:noFill/>
          </a:ln>
        </p:spPr>
        <p:txBody>
          <a:bodyPr anchorCtr="0" anchor="t" bIns="45700" lIns="91425" spcFirstLastPara="1" rIns="91425" wrap="square" tIns="45700">
            <a:normAutofit/>
          </a:bodyPr>
          <a:lstStyle/>
          <a:p>
            <a:pPr indent="-228600" lvl="1" marL="685800" rtl="0" algn="l">
              <a:lnSpc>
                <a:spcPct val="90000"/>
              </a:lnSpc>
              <a:spcBef>
                <a:spcPts val="0"/>
              </a:spcBef>
              <a:spcAft>
                <a:spcPts val="0"/>
              </a:spcAft>
              <a:buClr>
                <a:schemeClr val="dk1"/>
              </a:buClr>
              <a:buSzPts val="3600"/>
              <a:buChar char="•"/>
            </a:pPr>
            <a:r>
              <a:rPr lang="en-US" sz="3600"/>
              <a:t>Electrostatic force is modeled by</a:t>
            </a:r>
            <a:endParaRPr/>
          </a:p>
          <a:p>
            <a:pPr indent="0" lvl="1" marL="685800" rtl="0" algn="l">
              <a:lnSpc>
                <a:spcPct val="90000"/>
              </a:lnSpc>
              <a:spcBef>
                <a:spcPts val="500"/>
              </a:spcBef>
              <a:spcAft>
                <a:spcPts val="0"/>
              </a:spcAft>
              <a:buClr>
                <a:schemeClr val="dk1"/>
              </a:buClr>
              <a:buSzPts val="3600"/>
              <a:buNone/>
            </a:pPr>
            <a:r>
              <a:t/>
            </a:r>
            <a:endParaRPr sz="3600"/>
          </a:p>
          <a:p>
            <a:pPr indent="0" lvl="1" marL="685800" rtl="0" algn="l">
              <a:lnSpc>
                <a:spcPct val="90000"/>
              </a:lnSpc>
              <a:spcBef>
                <a:spcPts val="500"/>
              </a:spcBef>
              <a:spcAft>
                <a:spcPts val="0"/>
              </a:spcAft>
              <a:buClr>
                <a:schemeClr val="dk1"/>
              </a:buClr>
              <a:buSzPts val="3600"/>
              <a:buNone/>
            </a:pPr>
            <a:r>
              <a:t/>
            </a:r>
            <a:endParaRPr sz="3600"/>
          </a:p>
          <a:p>
            <a:pPr indent="-228600" lvl="1" marL="685800" rtl="0" algn="l">
              <a:lnSpc>
                <a:spcPct val="90000"/>
              </a:lnSpc>
              <a:spcBef>
                <a:spcPts val="500"/>
              </a:spcBef>
              <a:spcAft>
                <a:spcPts val="0"/>
              </a:spcAft>
              <a:buClr>
                <a:schemeClr val="dk1"/>
              </a:buClr>
              <a:buSzPts val="3600"/>
              <a:buChar char="•"/>
            </a:pPr>
            <a:r>
              <a:rPr lang="en-US" sz="3600"/>
              <a:t>Spring force is modeled by</a:t>
            </a:r>
            <a:endParaRPr/>
          </a:p>
          <a:p>
            <a:pPr indent="0" lvl="1" marL="685800" rtl="0" algn="l">
              <a:lnSpc>
                <a:spcPct val="90000"/>
              </a:lnSpc>
              <a:spcBef>
                <a:spcPts val="500"/>
              </a:spcBef>
              <a:spcAft>
                <a:spcPts val="0"/>
              </a:spcAft>
              <a:buClr>
                <a:schemeClr val="dk1"/>
              </a:buClr>
              <a:buSzPts val="3600"/>
              <a:buNone/>
            </a:pPr>
            <a:r>
              <a:t/>
            </a:r>
            <a:endParaRPr sz="3600"/>
          </a:p>
          <a:p>
            <a:pPr indent="0" lvl="1" marL="685800" rtl="0" algn="l">
              <a:lnSpc>
                <a:spcPct val="90000"/>
              </a:lnSpc>
              <a:spcBef>
                <a:spcPts val="500"/>
              </a:spcBef>
              <a:spcAft>
                <a:spcPts val="0"/>
              </a:spcAft>
              <a:buClr>
                <a:schemeClr val="dk1"/>
              </a:buClr>
              <a:buSzPts val="3600"/>
              <a:buNone/>
            </a:pPr>
            <a:r>
              <a:t/>
            </a:r>
            <a:endParaRPr sz="3600"/>
          </a:p>
          <a:p>
            <a:pPr indent="-228600" lvl="1" marL="685800" rtl="0" algn="l">
              <a:lnSpc>
                <a:spcPct val="90000"/>
              </a:lnSpc>
              <a:spcBef>
                <a:spcPts val="500"/>
              </a:spcBef>
              <a:spcAft>
                <a:spcPts val="0"/>
              </a:spcAft>
              <a:buClr>
                <a:schemeClr val="dk1"/>
              </a:buClr>
              <a:buSzPts val="3600"/>
              <a:buChar char="•"/>
            </a:pPr>
            <a:r>
              <a:rPr lang="en-US" sz="3600"/>
              <a:t>Resistance force is modeled by</a:t>
            </a:r>
            <a:endParaRPr/>
          </a:p>
          <a:p>
            <a:pPr indent="0" lvl="1" marL="457200" rtl="0" algn="l">
              <a:lnSpc>
                <a:spcPct val="90000"/>
              </a:lnSpc>
              <a:spcBef>
                <a:spcPts val="500"/>
              </a:spcBef>
              <a:spcAft>
                <a:spcPts val="0"/>
              </a:spcAft>
              <a:buClr>
                <a:schemeClr val="dk1"/>
              </a:buClr>
              <a:buSzPts val="3600"/>
              <a:buNone/>
            </a:pPr>
            <a:r>
              <a:t/>
            </a:r>
            <a:endParaRPr sz="3600"/>
          </a:p>
          <a:p>
            <a:pPr indent="0" lvl="0" marL="0" rtl="0" algn="l">
              <a:lnSpc>
                <a:spcPct val="90000"/>
              </a:lnSpc>
              <a:spcBef>
                <a:spcPts val="1000"/>
              </a:spcBef>
              <a:spcAft>
                <a:spcPts val="0"/>
              </a:spcAft>
              <a:buClr>
                <a:schemeClr val="dk1"/>
              </a:buClr>
              <a:buSzPts val="2800"/>
              <a:buNone/>
            </a:pPr>
            <a:r>
              <a:t/>
            </a:r>
            <a:endParaRPr/>
          </a:p>
        </p:txBody>
      </p:sp>
      <p:pic>
        <p:nvPicPr>
          <p:cNvPr id="174" name="Google Shape;174;p12"/>
          <p:cNvPicPr preferRelativeResize="0"/>
          <p:nvPr/>
        </p:nvPicPr>
        <p:blipFill rotWithShape="1">
          <a:blip r:embed="rId3">
            <a:alphaModFix/>
          </a:blip>
          <a:srcRect b="0" l="0" r="0" t="0"/>
          <a:stretch/>
        </p:blipFill>
        <p:spPr>
          <a:xfrm>
            <a:off x="4334745" y="2296495"/>
            <a:ext cx="3151234" cy="556100"/>
          </a:xfrm>
          <a:prstGeom prst="rect">
            <a:avLst/>
          </a:prstGeom>
          <a:noFill/>
          <a:ln>
            <a:noFill/>
          </a:ln>
        </p:spPr>
      </p:pic>
      <p:pic>
        <p:nvPicPr>
          <p:cNvPr id="175" name="Google Shape;175;p12"/>
          <p:cNvPicPr preferRelativeResize="0"/>
          <p:nvPr/>
        </p:nvPicPr>
        <p:blipFill rotWithShape="1">
          <a:blip r:embed="rId4">
            <a:alphaModFix/>
          </a:blip>
          <a:srcRect b="0" l="0" r="0" t="0"/>
          <a:stretch/>
        </p:blipFill>
        <p:spPr>
          <a:xfrm>
            <a:off x="4334745" y="3857652"/>
            <a:ext cx="4066773" cy="582247"/>
          </a:xfrm>
          <a:prstGeom prst="rect">
            <a:avLst/>
          </a:prstGeom>
          <a:noFill/>
          <a:ln>
            <a:noFill/>
          </a:ln>
        </p:spPr>
      </p:pic>
      <p:pic>
        <p:nvPicPr>
          <p:cNvPr id="176" name="Google Shape;176;p12"/>
          <p:cNvPicPr preferRelativeResize="0"/>
          <p:nvPr/>
        </p:nvPicPr>
        <p:blipFill rotWithShape="1">
          <a:blip r:embed="rId5">
            <a:alphaModFix/>
          </a:blip>
          <a:srcRect b="0" l="0" r="0" t="0"/>
          <a:stretch/>
        </p:blipFill>
        <p:spPr>
          <a:xfrm>
            <a:off x="4287522" y="5436026"/>
            <a:ext cx="1662517" cy="103701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Remeshing</a:t>
            </a:r>
            <a:endParaRPr/>
          </a:p>
        </p:txBody>
      </p:sp>
      <p:sp>
        <p:nvSpPr>
          <p:cNvPr id="182" name="Google Shape;182;p13"/>
          <p:cNvSpPr txBox="1"/>
          <p:nvPr>
            <p:ph idx="1" type="body"/>
          </p:nvPr>
        </p:nvSpPr>
        <p:spPr>
          <a:xfrm>
            <a:off x="838200" y="1825625"/>
            <a:ext cx="10817180" cy="444638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Remeshing is done by numerically solving a second order differential equation to compute the position of interior points.  Boundary points cannot be moved.</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Zero initial-velocity condition.</a:t>
            </a:r>
            <a:endParaRPr/>
          </a:p>
          <a:p>
            <a:pPr indent="-228600" lvl="0" marL="228600" rtl="0" algn="l">
              <a:lnSpc>
                <a:spcPct val="90000"/>
              </a:lnSpc>
              <a:spcBef>
                <a:spcPts val="1000"/>
              </a:spcBef>
              <a:spcAft>
                <a:spcPts val="0"/>
              </a:spcAft>
              <a:buClr>
                <a:schemeClr val="dk1"/>
              </a:buClr>
              <a:buSzPts val="2800"/>
              <a:buChar char="•"/>
            </a:pPr>
            <a:r>
              <a:rPr lang="en-US"/>
              <a:t>Euler’s first-order method.</a:t>
            </a:r>
            <a:endParaRPr/>
          </a:p>
          <a:p>
            <a:pPr indent="-228600" lvl="0" marL="228600" rtl="0" algn="l">
              <a:lnSpc>
                <a:spcPct val="90000"/>
              </a:lnSpc>
              <a:spcBef>
                <a:spcPts val="1000"/>
              </a:spcBef>
              <a:spcAft>
                <a:spcPts val="0"/>
              </a:spcAft>
              <a:buClr>
                <a:schemeClr val="dk1"/>
              </a:buClr>
              <a:buSzPts val="2800"/>
              <a:buChar char="•"/>
            </a:pPr>
            <a:r>
              <a:rPr lang="en-US"/>
              <a:t>Numerical code is written in VB.NET</a:t>
            </a:r>
            <a:endParaRPr/>
          </a:p>
          <a:p>
            <a:pPr indent="-228600" lvl="0" marL="228600" rtl="0" algn="l">
              <a:lnSpc>
                <a:spcPct val="90000"/>
              </a:lnSpc>
              <a:spcBef>
                <a:spcPts val="1000"/>
              </a:spcBef>
              <a:spcAft>
                <a:spcPts val="0"/>
              </a:spcAft>
              <a:buClr>
                <a:schemeClr val="dk1"/>
              </a:buClr>
              <a:buSzPts val="2800"/>
              <a:buChar char="•"/>
            </a:pPr>
            <a:r>
              <a:rPr lang="en-US"/>
              <a:t>Post-processing and visualization is done on Matlab.</a:t>
            </a:r>
            <a:endParaRPr/>
          </a:p>
          <a:p>
            <a:pPr indent="-50800" lvl="0" marL="228600" rtl="0" algn="l">
              <a:lnSpc>
                <a:spcPct val="90000"/>
              </a:lnSpc>
              <a:spcBef>
                <a:spcPts val="1000"/>
              </a:spcBef>
              <a:spcAft>
                <a:spcPts val="0"/>
              </a:spcAft>
              <a:buClr>
                <a:schemeClr val="dk1"/>
              </a:buClr>
              <a:buSzPts val="2800"/>
              <a:buNone/>
            </a:pPr>
            <a:r>
              <a:t/>
            </a:r>
            <a:endParaRPr/>
          </a:p>
        </p:txBody>
      </p:sp>
      <p:pic>
        <p:nvPicPr>
          <p:cNvPr id="183" name="Google Shape;183;p13"/>
          <p:cNvPicPr preferRelativeResize="0"/>
          <p:nvPr/>
        </p:nvPicPr>
        <p:blipFill rotWithShape="1">
          <a:blip r:embed="rId3">
            <a:alphaModFix/>
          </a:blip>
          <a:srcRect b="0" l="0" r="0" t="0"/>
          <a:stretch/>
        </p:blipFill>
        <p:spPr>
          <a:xfrm>
            <a:off x="3904008" y="3087567"/>
            <a:ext cx="3681011" cy="88318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14"/>
          <p:cNvPicPr preferRelativeResize="0"/>
          <p:nvPr/>
        </p:nvPicPr>
        <p:blipFill rotWithShape="1">
          <a:blip r:embed="rId3">
            <a:alphaModFix/>
          </a:blip>
          <a:srcRect b="0" l="0" r="0" t="0"/>
          <a:stretch/>
        </p:blipFill>
        <p:spPr>
          <a:xfrm>
            <a:off x="3756785" y="98960"/>
            <a:ext cx="8001626" cy="6689884"/>
          </a:xfrm>
          <a:prstGeom prst="rect">
            <a:avLst/>
          </a:prstGeom>
          <a:noFill/>
          <a:ln>
            <a:noFill/>
          </a:ln>
        </p:spPr>
      </p:pic>
      <p:sp>
        <p:nvSpPr>
          <p:cNvPr id="189" name="Google Shape;189;p14"/>
          <p:cNvSpPr txBox="1"/>
          <p:nvPr>
            <p:ph type="title"/>
          </p:nvPr>
        </p:nvSpPr>
        <p:spPr>
          <a:xfrm>
            <a:off x="316829" y="236335"/>
            <a:ext cx="3572591" cy="237807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41935"/>
              <a:buFont typeface="Calibri"/>
              <a:buNone/>
            </a:pPr>
            <a:r>
              <a:rPr b="1" lang="en-US"/>
              <a:t>Results 01</a:t>
            </a:r>
            <a:br>
              <a:rPr b="1" lang="en-US"/>
            </a:br>
            <a:br>
              <a:rPr b="1" lang="en-US"/>
            </a:br>
            <a:r>
              <a:rPr lang="en-US" sz="3100"/>
              <a:t>Rectangular region with 2 interior points. </a:t>
            </a:r>
            <a:br>
              <a:rPr lang="en-US" sz="3100"/>
            </a:br>
            <a:endParaRPr sz="31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5"/>
          <p:cNvSpPr txBox="1"/>
          <p:nvPr>
            <p:ph type="title"/>
          </p:nvPr>
        </p:nvSpPr>
        <p:spPr>
          <a:xfrm>
            <a:off x="316829" y="236335"/>
            <a:ext cx="3572591" cy="237807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41935"/>
              <a:buFont typeface="Calibri"/>
              <a:buNone/>
            </a:pPr>
            <a:r>
              <a:rPr b="1" lang="en-US"/>
              <a:t>Results 02</a:t>
            </a:r>
            <a:br>
              <a:rPr b="1" lang="en-US"/>
            </a:br>
            <a:br>
              <a:rPr b="1" lang="en-US"/>
            </a:br>
            <a:r>
              <a:rPr lang="en-US" sz="3100"/>
              <a:t>Triangular region with 3 interior points</a:t>
            </a:r>
            <a:br>
              <a:rPr lang="en-US" sz="3100"/>
            </a:br>
            <a:r>
              <a:rPr lang="en-US" sz="3100"/>
              <a:t> </a:t>
            </a:r>
            <a:br>
              <a:rPr lang="en-US" sz="3100"/>
            </a:br>
            <a:endParaRPr sz="3100"/>
          </a:p>
        </p:txBody>
      </p:sp>
      <p:pic>
        <p:nvPicPr>
          <p:cNvPr id="195" name="Google Shape;195;p15"/>
          <p:cNvPicPr preferRelativeResize="0"/>
          <p:nvPr/>
        </p:nvPicPr>
        <p:blipFill rotWithShape="1">
          <a:blip r:embed="rId3">
            <a:alphaModFix/>
          </a:blip>
          <a:srcRect b="0" l="0" r="0" t="0"/>
          <a:stretch/>
        </p:blipFill>
        <p:spPr>
          <a:xfrm>
            <a:off x="4139519" y="133305"/>
            <a:ext cx="7850711" cy="656370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6"/>
          <p:cNvSpPr txBox="1"/>
          <p:nvPr>
            <p:ph type="title"/>
          </p:nvPr>
        </p:nvSpPr>
        <p:spPr>
          <a:xfrm>
            <a:off x="316829" y="236335"/>
            <a:ext cx="3572591" cy="237807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41935"/>
              <a:buFont typeface="Calibri"/>
              <a:buNone/>
            </a:pPr>
            <a:r>
              <a:rPr b="1" lang="en-US"/>
              <a:t>Results 03</a:t>
            </a:r>
            <a:br>
              <a:rPr b="1" lang="en-US"/>
            </a:br>
            <a:br>
              <a:rPr b="1" lang="en-US"/>
            </a:br>
            <a:r>
              <a:rPr lang="en-US" sz="3100"/>
              <a:t>L-shape with 6 interior points</a:t>
            </a:r>
            <a:br>
              <a:rPr lang="en-US" sz="3100"/>
            </a:br>
            <a:r>
              <a:rPr lang="en-US" sz="3100"/>
              <a:t> </a:t>
            </a:r>
            <a:br>
              <a:rPr lang="en-US" sz="3100"/>
            </a:br>
            <a:endParaRPr sz="3100"/>
          </a:p>
        </p:txBody>
      </p:sp>
      <p:pic>
        <p:nvPicPr>
          <p:cNvPr id="201" name="Google Shape;201;p16"/>
          <p:cNvPicPr preferRelativeResize="0"/>
          <p:nvPr/>
        </p:nvPicPr>
        <p:blipFill rotWithShape="1">
          <a:blip r:embed="rId3">
            <a:alphaModFix/>
          </a:blip>
          <a:srcRect b="0" l="0" r="0" t="0"/>
          <a:stretch/>
        </p:blipFill>
        <p:spPr>
          <a:xfrm>
            <a:off x="3756628" y="124070"/>
            <a:ext cx="7924509" cy="662540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7"/>
          <p:cNvSpPr txBox="1"/>
          <p:nvPr>
            <p:ph type="title"/>
          </p:nvPr>
        </p:nvSpPr>
        <p:spPr>
          <a:xfrm>
            <a:off x="168499" y="124070"/>
            <a:ext cx="3588129" cy="300549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Calibri"/>
              <a:buNone/>
            </a:pPr>
            <a:r>
              <a:rPr b="1" i="1" lang="en-US" sz="2800"/>
              <a:t>Time-evolution problem</a:t>
            </a:r>
            <a:br>
              <a:rPr b="1" i="1" lang="en-US" sz="2800"/>
            </a:br>
            <a:br>
              <a:rPr b="1" i="1" lang="en-US" sz="2800"/>
            </a:br>
            <a:r>
              <a:rPr i="1" lang="en-US" sz="2800"/>
              <a:t>Shape changes with time.</a:t>
            </a:r>
            <a:br>
              <a:rPr i="1" lang="en-US" sz="2800"/>
            </a:br>
            <a:br>
              <a:rPr i="1" lang="en-US" sz="2800"/>
            </a:br>
            <a:r>
              <a:rPr i="1" lang="en-US" sz="2800"/>
              <a:t>Remeshing is done as shape changes.</a:t>
            </a:r>
            <a:endParaRPr i="1" sz="2800"/>
          </a:p>
        </p:txBody>
      </p:sp>
      <p:pic>
        <p:nvPicPr>
          <p:cNvPr id="207" name="Google Shape;207;p17"/>
          <p:cNvPicPr preferRelativeResize="0"/>
          <p:nvPr/>
        </p:nvPicPr>
        <p:blipFill rotWithShape="1">
          <a:blip r:embed="rId3">
            <a:alphaModFix/>
          </a:blip>
          <a:srcRect b="0" l="0" r="0" t="0"/>
          <a:stretch/>
        </p:blipFill>
        <p:spPr>
          <a:xfrm>
            <a:off x="3863662" y="124070"/>
            <a:ext cx="8146894" cy="661100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8"/>
          <p:cNvSpPr txBox="1"/>
          <p:nvPr>
            <p:ph type="title"/>
          </p:nvPr>
        </p:nvSpPr>
        <p:spPr>
          <a:xfrm>
            <a:off x="838200" y="365126"/>
            <a:ext cx="10515600" cy="67806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Future work</a:t>
            </a:r>
            <a:endParaRPr/>
          </a:p>
        </p:txBody>
      </p:sp>
      <p:sp>
        <p:nvSpPr>
          <p:cNvPr id="213" name="Google Shape;213;p18"/>
          <p:cNvSpPr txBox="1"/>
          <p:nvPr>
            <p:ph idx="1" type="body"/>
          </p:nvPr>
        </p:nvSpPr>
        <p:spPr>
          <a:xfrm>
            <a:off x="838200" y="1210614"/>
            <a:ext cx="10515600" cy="5460642"/>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lang="en-US"/>
              <a:t>Implement localization to resolve details, small subregions that need to be modeled by more rectangles.</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0" lvl="0" marL="0" rtl="0" algn="l">
              <a:lnSpc>
                <a:spcPct val="90000"/>
              </a:lnSpc>
              <a:spcBef>
                <a:spcPts val="1000"/>
              </a:spcBef>
              <a:spcAft>
                <a:spcPts val="0"/>
              </a:spcAft>
              <a:buClr>
                <a:schemeClr val="dk1"/>
              </a:buClr>
              <a:buSzPct val="100000"/>
              <a:buNone/>
            </a:pPr>
            <a:r>
              <a:rPr lang="en-US"/>
              <a:t>From </a:t>
            </a:r>
            <a:r>
              <a:rPr lang="en-US" u="sng">
                <a:solidFill>
                  <a:schemeClr val="hlink"/>
                </a:solidFill>
                <a:hlinkClick r:id="rId3"/>
              </a:rPr>
              <a:t>https://www.cs.cmu.edu/~quake/triangle.html</a:t>
            </a:r>
            <a:r>
              <a:rPr lang="en-US"/>
              <a:t> (Jonathan Shewchuk)</a:t>
            </a:r>
            <a:endParaRPr/>
          </a:p>
        </p:txBody>
      </p:sp>
      <p:pic>
        <p:nvPicPr>
          <p:cNvPr id="214" name="Google Shape;214;p18"/>
          <p:cNvPicPr preferRelativeResize="0"/>
          <p:nvPr/>
        </p:nvPicPr>
        <p:blipFill rotWithShape="1">
          <a:blip r:embed="rId4">
            <a:alphaModFix/>
          </a:blip>
          <a:srcRect b="0" l="0" r="0" t="0"/>
          <a:stretch/>
        </p:blipFill>
        <p:spPr>
          <a:xfrm>
            <a:off x="4353059" y="1858741"/>
            <a:ext cx="7714445" cy="394786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Acknowledgement</a:t>
            </a:r>
            <a:endParaRPr/>
          </a:p>
        </p:txBody>
      </p:sp>
      <p:sp>
        <p:nvSpPr>
          <p:cNvPr id="91" name="Google Shape;91;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ROCCT program 2018 (grant info)</a:t>
            </a:r>
            <a:endParaRPr/>
          </a:p>
          <a:p>
            <a:pPr indent="-228600" lvl="0" marL="228600" rtl="0" algn="l">
              <a:lnSpc>
                <a:spcPct val="90000"/>
              </a:lnSpc>
              <a:spcBef>
                <a:spcPts val="1000"/>
              </a:spcBef>
              <a:spcAft>
                <a:spcPts val="0"/>
              </a:spcAft>
              <a:buClr>
                <a:schemeClr val="dk1"/>
              </a:buClr>
              <a:buSzPts val="2800"/>
              <a:buChar char="•"/>
            </a:pPr>
            <a:r>
              <a:rPr lang="en-US"/>
              <a:t>UCI</a:t>
            </a:r>
            <a:endParaRPr/>
          </a:p>
          <a:p>
            <a:pPr indent="-228600" lvl="0" marL="228600" rtl="0" algn="l">
              <a:lnSpc>
                <a:spcPct val="90000"/>
              </a:lnSpc>
              <a:spcBef>
                <a:spcPts val="1000"/>
              </a:spcBef>
              <a:spcAft>
                <a:spcPts val="0"/>
              </a:spcAft>
              <a:buClr>
                <a:schemeClr val="dk1"/>
              </a:buClr>
              <a:buSzPts val="2800"/>
              <a:buChar char="•"/>
            </a:pPr>
            <a:r>
              <a:rPr lang="en-US"/>
              <a:t>Irvine Valley College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Abstract</a:t>
            </a:r>
            <a:endParaRPr/>
          </a:p>
        </p:txBody>
      </p:sp>
      <p:sp>
        <p:nvSpPr>
          <p:cNvPr id="97" name="Google Shape;97;p3"/>
          <p:cNvSpPr txBox="1"/>
          <p:nvPr>
            <p:ph idx="1" type="body"/>
          </p:nvPr>
        </p:nvSpPr>
        <p:spPr>
          <a:xfrm>
            <a:off x="838200" y="1825625"/>
            <a:ext cx="10844100" cy="4719000"/>
          </a:xfrm>
          <a:prstGeom prst="rect">
            <a:avLst/>
          </a:prstGeom>
          <a:noFill/>
          <a:ln>
            <a:noFill/>
          </a:ln>
        </p:spPr>
        <p:txBody>
          <a:bodyPr anchorCtr="0" anchor="t" bIns="45700" lIns="91425" spcFirstLastPara="1" rIns="91425" wrap="square" tIns="45700">
            <a:normAutofit fontScale="70000" lnSpcReduction="20000"/>
          </a:bodyPr>
          <a:lstStyle/>
          <a:p>
            <a:pPr indent="-238759" lvl="0" marL="228600" rtl="0" algn="l">
              <a:lnSpc>
                <a:spcPct val="115000"/>
              </a:lnSpc>
              <a:spcBef>
                <a:spcPts val="0"/>
              </a:spcBef>
              <a:spcAft>
                <a:spcPts val="0"/>
              </a:spcAft>
              <a:buSzPct val="100000"/>
              <a:buChar char="•"/>
            </a:pPr>
            <a:r>
              <a:rPr lang="en-US"/>
              <a:t>This project explores a physics-based approach to triangle mesh renormalization, a critical process in computer graphics and engineering simulations. While creating a triangulation of a region is relatively straightforward, producing an optimal triangulation, especially through remeshing. This is significantly more complex due to the interdependency between mesh points. Traditional remeshing techniques rely on geometric algorithms, which often struggle with dynamic adjustments across the mesh. This research introduces a novel methodology that applies physical principles such as electrostatic, spring, and resistance forces to reposition interior points while preserving boundary constraints. By modeling interior and boundary points as charged particles, a repulsive electrostatic force helps maintain mesh integrity. The remeshing process is simulated by numerically solving a second-order differential equation using Euler’s method, implemented in VB.NET with visualization in MATLAB. Initial results across various shapes including rectangles, triangles, and L-shaped regions demonstrate the effectiveness of the approach, particularly in tracking time-evolving changes. Future developments will aim to localize refinements in complex subregions, enabling greater detail and accuracy in mesh-based modeling.</a:t>
            </a:r>
            <a:endParaRPr/>
          </a:p>
          <a:p>
            <a:pPr indent="0" lvl="0" marL="228600" rtl="0" algn="l">
              <a:lnSpc>
                <a:spcPct val="115000"/>
              </a:lnSpc>
              <a:spcBef>
                <a:spcPts val="0"/>
              </a:spcBef>
              <a:spcAft>
                <a:spcPts val="0"/>
              </a:spcAft>
              <a:buNone/>
            </a:pPr>
            <a:r>
              <a:t/>
            </a:r>
            <a:endParaRPr/>
          </a:p>
          <a:p>
            <a:pPr indent="0" lvl="0" marL="228600" rtl="0" algn="l">
              <a:lnSpc>
                <a:spcPct val="90000"/>
              </a:lnSpc>
              <a:spcBef>
                <a:spcPts val="10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4"/>
          <p:cNvSpPr txBox="1"/>
          <p:nvPr>
            <p:ph type="title"/>
          </p:nvPr>
        </p:nvSpPr>
        <p:spPr>
          <a:xfrm>
            <a:off x="838200" y="10754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Triangle mesh is used in many Applications</a:t>
            </a:r>
            <a:br>
              <a:rPr lang="en-US"/>
            </a:br>
            <a:r>
              <a:rPr lang="en-US" sz="2800"/>
              <a:t>Computer graphics &amp; Engineering</a:t>
            </a:r>
            <a:endParaRPr sz="2800"/>
          </a:p>
        </p:txBody>
      </p:sp>
      <p:pic>
        <p:nvPicPr>
          <p:cNvPr id="103" name="Google Shape;103;p4"/>
          <p:cNvPicPr preferRelativeResize="0"/>
          <p:nvPr/>
        </p:nvPicPr>
        <p:blipFill rotWithShape="1">
          <a:blip r:embed="rId3">
            <a:alphaModFix/>
          </a:blip>
          <a:srcRect b="0" l="0" r="0" t="0"/>
          <a:stretch/>
        </p:blipFill>
        <p:spPr>
          <a:xfrm>
            <a:off x="323380" y="1365427"/>
            <a:ext cx="3849375" cy="5294409"/>
          </a:xfrm>
          <a:prstGeom prst="rect">
            <a:avLst/>
          </a:prstGeom>
          <a:noFill/>
          <a:ln>
            <a:noFill/>
          </a:ln>
        </p:spPr>
      </p:pic>
      <p:pic>
        <p:nvPicPr>
          <p:cNvPr id="104" name="Google Shape;104;p4"/>
          <p:cNvPicPr preferRelativeResize="0"/>
          <p:nvPr/>
        </p:nvPicPr>
        <p:blipFill rotWithShape="1">
          <a:blip r:embed="rId4">
            <a:alphaModFix/>
          </a:blip>
          <a:srcRect b="0" l="0" r="0" t="0"/>
          <a:stretch/>
        </p:blipFill>
        <p:spPr>
          <a:xfrm>
            <a:off x="4562408" y="1365427"/>
            <a:ext cx="4200525" cy="4200525"/>
          </a:xfrm>
          <a:prstGeom prst="rect">
            <a:avLst/>
          </a:prstGeom>
          <a:noFill/>
          <a:ln>
            <a:noFill/>
          </a:ln>
        </p:spPr>
      </p:pic>
      <p:pic>
        <p:nvPicPr>
          <p:cNvPr id="105" name="Google Shape;105;p4"/>
          <p:cNvPicPr preferRelativeResize="0"/>
          <p:nvPr/>
        </p:nvPicPr>
        <p:blipFill rotWithShape="1">
          <a:blip r:embed="rId5">
            <a:alphaModFix/>
          </a:blip>
          <a:srcRect b="0" l="0" r="0" t="0"/>
          <a:stretch/>
        </p:blipFill>
        <p:spPr>
          <a:xfrm>
            <a:off x="8762933" y="1365427"/>
            <a:ext cx="3190875" cy="3581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5"/>
          <p:cNvSpPr txBox="1"/>
          <p:nvPr>
            <p:ph type="title"/>
          </p:nvPr>
        </p:nvSpPr>
        <p:spPr>
          <a:xfrm>
            <a:off x="722290" y="218941"/>
            <a:ext cx="10515600" cy="166137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Finite Element Meshes In Engineering</a:t>
            </a:r>
            <a:br>
              <a:rPr lang="en-US"/>
            </a:br>
            <a:r>
              <a:rPr lang="en-US" sz="3100"/>
              <a:t>Illinois Basin</a:t>
            </a:r>
            <a:br>
              <a:rPr lang="en-US" sz="3100"/>
            </a:br>
            <a:r>
              <a:rPr lang="en-US" sz="3100"/>
              <a:t>https://meshing.lanl.gov/proj/screenshots/GRID_GALLERY.html</a:t>
            </a:r>
            <a:endParaRPr sz="3100"/>
          </a:p>
        </p:txBody>
      </p:sp>
      <p:pic>
        <p:nvPicPr>
          <p:cNvPr id="111" name="Google Shape;111;p5"/>
          <p:cNvPicPr preferRelativeResize="0"/>
          <p:nvPr/>
        </p:nvPicPr>
        <p:blipFill rotWithShape="1">
          <a:blip r:embed="rId3">
            <a:alphaModFix/>
          </a:blip>
          <a:srcRect b="0" l="0" r="0" t="0"/>
          <a:stretch/>
        </p:blipFill>
        <p:spPr>
          <a:xfrm>
            <a:off x="309831" y="2215166"/>
            <a:ext cx="4750436" cy="3683356"/>
          </a:xfrm>
          <a:prstGeom prst="rect">
            <a:avLst/>
          </a:prstGeom>
          <a:noFill/>
          <a:ln>
            <a:noFill/>
          </a:ln>
        </p:spPr>
      </p:pic>
      <p:sp>
        <p:nvSpPr>
          <p:cNvPr id="112" name="Google Shape;112;p5"/>
          <p:cNvSpPr txBox="1"/>
          <p:nvPr/>
        </p:nvSpPr>
        <p:spPr>
          <a:xfrm>
            <a:off x="309831" y="6336406"/>
            <a:ext cx="61202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https://meshing.lanl.gov/proj/screenshots/GRID_GALLERY.html</a:t>
            </a:r>
            <a:endParaRPr/>
          </a:p>
        </p:txBody>
      </p:sp>
      <p:pic>
        <p:nvPicPr>
          <p:cNvPr id="113" name="Google Shape;113;p5"/>
          <p:cNvPicPr preferRelativeResize="0"/>
          <p:nvPr/>
        </p:nvPicPr>
        <p:blipFill rotWithShape="1">
          <a:blip r:embed="rId4">
            <a:alphaModFix/>
          </a:blip>
          <a:srcRect b="0" l="0" r="0" t="0"/>
          <a:stretch/>
        </p:blipFill>
        <p:spPr>
          <a:xfrm>
            <a:off x="5181532" y="2215166"/>
            <a:ext cx="6615516" cy="338009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6"/>
          <p:cNvSpPr txBox="1"/>
          <p:nvPr>
            <p:ph type="title"/>
          </p:nvPr>
        </p:nvSpPr>
        <p:spPr>
          <a:xfrm>
            <a:off x="838200" y="365125"/>
            <a:ext cx="10515600" cy="871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The Basic Problem</a:t>
            </a:r>
            <a:endParaRPr/>
          </a:p>
        </p:txBody>
      </p:sp>
      <p:sp>
        <p:nvSpPr>
          <p:cNvPr id="119" name="Google Shape;119;p6"/>
          <p:cNvSpPr txBox="1"/>
          <p:nvPr>
            <p:ph idx="1" type="body"/>
          </p:nvPr>
        </p:nvSpPr>
        <p:spPr>
          <a:xfrm>
            <a:off x="838200" y="1236373"/>
            <a:ext cx="10515600" cy="1571222"/>
          </a:xfrm>
          <a:prstGeom prst="rect">
            <a:avLst/>
          </a:prstGeom>
          <a:blipFill rotWithShape="1">
            <a:blip r:embed="rId3">
              <a:alphaModFix/>
            </a:blip>
            <a:stretch>
              <a:fillRect b="0" l="-1042" r="0" t="-6588"/>
            </a:stretch>
          </a:blip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2800"/>
              <a:buChar char="•"/>
            </a:pPr>
            <a:r>
              <a:rPr lang="en-US"/>
              <a:t> </a:t>
            </a:r>
            <a:endParaRPr/>
          </a:p>
        </p:txBody>
      </p:sp>
      <p:pic>
        <p:nvPicPr>
          <p:cNvPr id="120" name="Google Shape;120;p6"/>
          <p:cNvPicPr preferRelativeResize="0"/>
          <p:nvPr/>
        </p:nvPicPr>
        <p:blipFill rotWithShape="1">
          <a:blip r:embed="rId4">
            <a:alphaModFix/>
          </a:blip>
          <a:srcRect b="0" l="0" r="0" t="0"/>
          <a:stretch/>
        </p:blipFill>
        <p:spPr>
          <a:xfrm>
            <a:off x="1139781" y="2996891"/>
            <a:ext cx="3962400" cy="3105150"/>
          </a:xfrm>
          <a:prstGeom prst="rect">
            <a:avLst/>
          </a:prstGeom>
          <a:noFill/>
          <a:ln>
            <a:noFill/>
          </a:ln>
        </p:spPr>
      </p:pic>
      <p:pic>
        <p:nvPicPr>
          <p:cNvPr id="121" name="Google Shape;121;p6"/>
          <p:cNvPicPr preferRelativeResize="0"/>
          <p:nvPr/>
        </p:nvPicPr>
        <p:blipFill rotWithShape="1">
          <a:blip r:embed="rId5">
            <a:alphaModFix/>
          </a:blip>
          <a:srcRect b="0" l="0" r="0" t="0"/>
          <a:stretch/>
        </p:blipFill>
        <p:spPr>
          <a:xfrm>
            <a:off x="6524564" y="3044516"/>
            <a:ext cx="3933825" cy="3057525"/>
          </a:xfrm>
          <a:prstGeom prst="rect">
            <a:avLst/>
          </a:prstGeom>
          <a:noFill/>
          <a:ln>
            <a:noFill/>
          </a:ln>
        </p:spPr>
      </p:pic>
      <p:sp>
        <p:nvSpPr>
          <p:cNvPr id="122" name="Google Shape;122;p6"/>
          <p:cNvSpPr txBox="1"/>
          <p:nvPr/>
        </p:nvSpPr>
        <p:spPr>
          <a:xfrm>
            <a:off x="1210617" y="6102041"/>
            <a:ext cx="3813544" cy="584775"/>
          </a:xfrm>
          <a:prstGeom prst="rect">
            <a:avLst/>
          </a:prstGeom>
          <a:blipFill rotWithShape="1">
            <a:blip r:embed="rId6">
              <a:alphaModFix/>
            </a:blip>
            <a:stretch>
              <a:fillRect b="-34372" l="-4159" r="0" t="-1249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23" name="Google Shape;123;p6"/>
          <p:cNvSpPr txBox="1"/>
          <p:nvPr/>
        </p:nvSpPr>
        <p:spPr>
          <a:xfrm>
            <a:off x="6463052" y="6102040"/>
            <a:ext cx="4135299" cy="598177"/>
          </a:xfrm>
          <a:prstGeom prst="rect">
            <a:avLst/>
          </a:prstGeom>
          <a:blipFill rotWithShape="1">
            <a:blip r:embed="rId7">
              <a:alphaModFix/>
            </a:blip>
            <a:stretch>
              <a:fillRect b="-33672" l="-3681" r="0" t="-1020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What makes a </a:t>
            </a:r>
            <a:r>
              <a:rPr b="1" lang="en-US"/>
              <a:t>good</a:t>
            </a:r>
            <a:r>
              <a:rPr lang="en-US"/>
              <a:t> triangulation T?</a:t>
            </a:r>
            <a:endParaRPr/>
          </a:p>
        </p:txBody>
      </p:sp>
      <p:sp>
        <p:nvSpPr>
          <p:cNvPr id="129" name="Google Shape;129;p7"/>
          <p:cNvSpPr txBox="1"/>
          <p:nvPr>
            <p:ph idx="1" type="body"/>
          </p:nvPr>
        </p:nvSpPr>
        <p:spPr>
          <a:xfrm>
            <a:off x="838200" y="1825625"/>
            <a:ext cx="5511085" cy="4351338"/>
          </a:xfrm>
          <a:prstGeom prst="rect">
            <a:avLst/>
          </a:prstGeom>
          <a:blipFill rotWithShape="1">
            <a:blip r:embed="rId3">
              <a:alphaModFix/>
            </a:blip>
            <a:stretch>
              <a:fillRect b="0" l="-1989" r="0" t="-2240"/>
            </a:stretch>
          </a:blip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2800"/>
              <a:buChar char="•"/>
            </a:pPr>
            <a:r>
              <a:rPr lang="en-US"/>
              <a:t> </a:t>
            </a:r>
            <a:endParaRPr/>
          </a:p>
        </p:txBody>
      </p:sp>
      <p:pic>
        <p:nvPicPr>
          <p:cNvPr id="130" name="Google Shape;130;p7"/>
          <p:cNvPicPr preferRelativeResize="0"/>
          <p:nvPr/>
        </p:nvPicPr>
        <p:blipFill rotWithShape="1">
          <a:blip r:embed="rId4">
            <a:alphaModFix/>
          </a:blip>
          <a:srcRect b="0" l="0" r="0" t="0"/>
          <a:stretch/>
        </p:blipFill>
        <p:spPr>
          <a:xfrm>
            <a:off x="6096000" y="1825624"/>
            <a:ext cx="5610896" cy="436101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Triangulation is easy!  Remeshing is hard.</a:t>
            </a:r>
            <a:endParaRPr/>
          </a:p>
        </p:txBody>
      </p:sp>
      <p:sp>
        <p:nvSpPr>
          <p:cNvPr id="136" name="Google Shape;136;p8"/>
          <p:cNvSpPr txBox="1"/>
          <p:nvPr>
            <p:ph idx="1" type="body"/>
          </p:nvPr>
        </p:nvSpPr>
        <p:spPr>
          <a:xfrm>
            <a:off x="838200" y="1815921"/>
            <a:ext cx="5060324" cy="473942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Given a region, a triangulation of the region is easy.  </a:t>
            </a:r>
            <a:endParaRPr/>
          </a:p>
          <a:p>
            <a:pPr indent="-228600" lvl="0" marL="228600" rtl="0" algn="l">
              <a:lnSpc>
                <a:spcPct val="90000"/>
              </a:lnSpc>
              <a:spcBef>
                <a:spcPts val="1000"/>
              </a:spcBef>
              <a:spcAft>
                <a:spcPts val="0"/>
              </a:spcAft>
              <a:buClr>
                <a:schemeClr val="dk1"/>
              </a:buClr>
              <a:buSzPts val="2800"/>
              <a:buChar char="•"/>
            </a:pPr>
            <a:r>
              <a:rPr lang="en-US"/>
              <a:t>A good triangulation is difficult.  Current algorithms are geometric based.  </a:t>
            </a:r>
            <a:endParaRPr/>
          </a:p>
          <a:p>
            <a:pPr indent="-228600" lvl="0" marL="228600" rtl="0" algn="l">
              <a:lnSpc>
                <a:spcPct val="90000"/>
              </a:lnSpc>
              <a:spcBef>
                <a:spcPts val="1000"/>
              </a:spcBef>
              <a:spcAft>
                <a:spcPts val="0"/>
              </a:spcAft>
              <a:buClr>
                <a:schemeClr val="dk1"/>
              </a:buClr>
              <a:buSzPts val="2800"/>
              <a:buChar char="•"/>
            </a:pPr>
            <a:r>
              <a:rPr lang="en-US"/>
              <a:t>Remeshing algorithm is difficult.  Moving one point to make a triangle nice affects other triangles in the mesh.</a:t>
            </a:r>
            <a:endParaRPr/>
          </a:p>
        </p:txBody>
      </p:sp>
      <p:pic>
        <p:nvPicPr>
          <p:cNvPr id="137" name="Google Shape;137;p8"/>
          <p:cNvPicPr preferRelativeResize="0"/>
          <p:nvPr/>
        </p:nvPicPr>
        <p:blipFill rotWithShape="1">
          <a:blip r:embed="rId3">
            <a:alphaModFix/>
          </a:blip>
          <a:srcRect b="0" l="0" r="0" t="0"/>
          <a:stretch/>
        </p:blipFill>
        <p:spPr>
          <a:xfrm>
            <a:off x="6239814" y="1815921"/>
            <a:ext cx="5801932" cy="45467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Why?</a:t>
            </a:r>
            <a:endParaRPr/>
          </a:p>
        </p:txBody>
      </p:sp>
      <p:sp>
        <p:nvSpPr>
          <p:cNvPr id="143" name="Google Shape;143;p9"/>
          <p:cNvSpPr txBox="1"/>
          <p:nvPr>
            <p:ph idx="1" type="body"/>
          </p:nvPr>
        </p:nvSpPr>
        <p:spPr>
          <a:xfrm>
            <a:off x="838200" y="2086377"/>
            <a:ext cx="10515600" cy="4365938"/>
          </a:xfrm>
          <a:prstGeom prst="rect">
            <a:avLst/>
          </a:prstGeom>
          <a:blipFill rotWithShape="1">
            <a:blip r:embed="rId3">
              <a:alphaModFix/>
            </a:blip>
            <a:stretch>
              <a:fillRect b="0" l="-1042" r="-346" t="-2234"/>
            </a:stretch>
          </a:blip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2800"/>
              <a:buChar char="•"/>
            </a:pPr>
            <a:r>
              <a:rPr lang="en-US"/>
              <a:t> </a:t>
            </a:r>
            <a:endParaRPr/>
          </a:p>
        </p:txBody>
      </p:sp>
      <p:pic>
        <p:nvPicPr>
          <p:cNvPr id="144" name="Google Shape;144;p9"/>
          <p:cNvPicPr preferRelativeResize="0"/>
          <p:nvPr/>
        </p:nvPicPr>
        <p:blipFill rotWithShape="1">
          <a:blip r:embed="rId4">
            <a:alphaModFix/>
          </a:blip>
          <a:srcRect b="0" l="0" r="0" t="0"/>
          <a:stretch/>
        </p:blipFill>
        <p:spPr>
          <a:xfrm>
            <a:off x="4649273" y="3866009"/>
            <a:ext cx="5550796" cy="118611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2018-07-18T22:40:33Z</dcterms:created>
  <dc:creator>L pham</dc:creator>
</cp:coreProperties>
</file>